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4" r:id="rId12"/>
    <p:sldId id="265" r:id="rId13"/>
    <p:sldId id="266" r:id="rId14"/>
    <p:sldId id="267" r:id="rId15"/>
  </p:sldIdLst>
  <p:sldSz cx="17340263" cy="97536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8A7F55-E90C-42A3-A04F-159706DB3AD3}" v="10" dt="2024-04-15T10:56:40.4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71" d="100"/>
          <a:sy n="71" d="100"/>
        </p:scale>
        <p:origin x="846"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‘Don’t urge me to leave you,’ Ruth replied. ‘Where you go I will go, where you stay I will stay. Your people will be my people and your God will be my God. Where you die I will die.’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When Naomi realised that Ruth was determined to stay with her they both set off on the road to Bethlehem.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Elimelek and his wife Naomi had two sons, Mahlon and Kilion, and lived in the town of Bethlehem in Judah. When the area was hit with famine they decided to leave to find food.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They travelled to the nearby land of Moab and settled there to live. The Moabite people did not worship God but their own idols.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Some time later Elimelek died. The two sons grew up and married local Moabite women, Ruth and Orpah.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Sadly tragedy struck again. Ten years after the two sons had settled in Moab Mahlon and Kilion both died.It left three widows, Naomi and her two young Moabite daughter-in-laws, Ruth and Orpah.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When Naomi heard that the Lord had provided food for the people back in Bethlehem she decided to return. The three widows packed up their belongings.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Naomi then told her two daughter-in-laws, ‘Go back to your own mothers’ homes. May the Lord show you the same kindness you have show to your dead husbands and to me. May God help you find new husbands.’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Orpah and Ruth wept again. Orpah kissed Naomi goodbye and returned home to her mother’s house. Ruth however clung hold of Naomi and would not let go.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‘Orpah has returned to her people and their gods,’ said Naomi. ‘Go back with her.’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28" y="2130426"/>
            <a:ext cx="10363517" cy="1470025"/>
          </a:xfrm>
        </p:spPr>
        <p:txBody>
          <a:bodyPr/>
          <a:lstStyle/>
          <a:p>
            <a:r>
              <a:rPr lang="en-US"/>
              <a:t>Click to edit Master title style</a:t>
            </a:r>
          </a:p>
        </p:txBody>
      </p:sp>
      <p:sp>
        <p:nvSpPr>
          <p:cNvPr id="3" name="Subtitle 2"/>
          <p:cNvSpPr>
            <a:spLocks noGrp="1"/>
          </p:cNvSpPr>
          <p:nvPr>
            <p:ph type="subTitle" idx="1"/>
          </p:nvPr>
        </p:nvSpPr>
        <p:spPr>
          <a:xfrm>
            <a:off x="1828856" y="3886200"/>
            <a:ext cx="853466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470" y="274639"/>
            <a:ext cx="274328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19" y="274639"/>
            <a:ext cx="802664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13" y="4406901"/>
            <a:ext cx="10363517"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113" y="2906714"/>
            <a:ext cx="10363517"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19"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790"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9" y="1535113"/>
            <a:ext cx="538708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9" y="2174875"/>
            <a:ext cx="538708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56" y="1535113"/>
            <a:ext cx="538919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56" y="2174875"/>
            <a:ext cx="538919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50"/>
            <a:ext cx="401120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879" y="273051"/>
            <a:ext cx="681587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19" y="1435101"/>
            <a:ext cx="401120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91" y="4800600"/>
            <a:ext cx="731542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91" y="612775"/>
            <a:ext cx="731542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91" y="5367338"/>
            <a:ext cx="731542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19" y="274638"/>
            <a:ext cx="1097313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19" y="1600201"/>
            <a:ext cx="1097313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19" y="6356351"/>
            <a:ext cx="284488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4/15/2024</a:t>
            </a:fld>
            <a:endParaRPr lang="en-US"/>
          </a:p>
        </p:txBody>
      </p:sp>
      <p:sp>
        <p:nvSpPr>
          <p:cNvPr id="5" name="Footer Placeholder 4"/>
          <p:cNvSpPr>
            <a:spLocks noGrp="1"/>
          </p:cNvSpPr>
          <p:nvPr>
            <p:ph type="ftr" sz="quarter" idx="3"/>
          </p:nvPr>
        </p:nvSpPr>
        <p:spPr>
          <a:xfrm>
            <a:off x="4165727" y="6356351"/>
            <a:ext cx="386091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867" y="6356351"/>
            <a:ext cx="28448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40262" cy="97536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10" name="Freeform: Shape 9">
            <a:extLst>
              <a:ext uri="{FF2B5EF4-FFF2-40B4-BE49-F238E27FC236}">
                <a16:creationId xmlns:a16="http://schemas.microsoft.com/office/drawing/2014/main" id="{8DBEAE55-3EA1-41D7-A212-5F7D8986C1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146344" y="0"/>
            <a:ext cx="3597938" cy="97536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2" name="Freeform: Shape 11">
            <a:extLst>
              <a:ext uri="{FF2B5EF4-FFF2-40B4-BE49-F238E27FC236}">
                <a16:creationId xmlns:a16="http://schemas.microsoft.com/office/drawing/2014/main" id="{CFC5F0E7-644F-4101-BE72-12825CF537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38399" y="0"/>
            <a:ext cx="3607483" cy="97536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3" name="Bilde 2" descr="Et bilde som inneholder klær, himmel, kjole, kvinne&#10;&#10;Automatisk generert beskrivelse">
            <a:extLst>
              <a:ext uri="{FF2B5EF4-FFF2-40B4-BE49-F238E27FC236}">
                <a16:creationId xmlns:a16="http://schemas.microsoft.com/office/drawing/2014/main" id="{80DC36C9-8F5D-5148-35D8-70A2BF69C3FF}"/>
              </a:ext>
            </a:extLst>
          </p:cNvPr>
          <p:cNvPicPr>
            <a:picLocks noChangeAspect="1"/>
          </p:cNvPicPr>
          <p:nvPr/>
        </p:nvPicPr>
        <p:blipFill rotWithShape="1">
          <a:blip r:embed="rId3">
            <a:extLst>
              <a:ext uri="{28A0092B-C50C-407E-A947-70E740481C1C}">
                <a14:useLocalDpi xmlns:a14="http://schemas.microsoft.com/office/drawing/2010/main" val="0"/>
              </a:ext>
            </a:extLst>
          </a:blip>
          <a:srcRect r="1" b="28170"/>
          <a:stretch/>
        </p:blipFill>
        <p:spPr bwMode="auto">
          <a:xfrm>
            <a:off x="3761573" y="10"/>
            <a:ext cx="13578689" cy="9753590"/>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a:noFill/>
        </p:spPr>
      </p:pic>
      <p:sp>
        <p:nvSpPr>
          <p:cNvPr id="14" name="Freeform: Shape 13">
            <a:extLst>
              <a:ext uri="{FF2B5EF4-FFF2-40B4-BE49-F238E27FC236}">
                <a16:creationId xmlns:a16="http://schemas.microsoft.com/office/drawing/2014/main" id="{B1F9B6B4-B0C4-45C6-A086-901C960D0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61571" y="0"/>
            <a:ext cx="3921034" cy="9753600"/>
          </a:xfrm>
          <a:custGeom>
            <a:avLst/>
            <a:gdLst>
              <a:gd name="connsiteX0" fmla="*/ 1133870 w 2756893"/>
              <a:gd name="connsiteY0" fmla="*/ 0 h 6858000"/>
              <a:gd name="connsiteX1" fmla="*/ 898082 w 2756893"/>
              <a:gd name="connsiteY1" fmla="*/ 0 h 6858000"/>
              <a:gd name="connsiteX2" fmla="*/ 920668 w 2756893"/>
              <a:gd name="connsiteY2" fmla="*/ 14997 h 6858000"/>
              <a:gd name="connsiteX3" fmla="*/ 2554961 w 2756893"/>
              <a:gd name="connsiteY3" fmla="*/ 3621656 h 6858000"/>
              <a:gd name="connsiteX4" fmla="*/ 641513 w 2756893"/>
              <a:gd name="connsiteY4" fmla="*/ 6374814 h 6858000"/>
              <a:gd name="connsiteX5" fmla="*/ 114086 w 2756893"/>
              <a:gd name="connsiteY5" fmla="*/ 6780599 h 6858000"/>
              <a:gd name="connsiteX6" fmla="*/ 0 w 2756893"/>
              <a:gd name="connsiteY6" fmla="*/ 6858000 h 6858000"/>
              <a:gd name="connsiteX7" fmla="*/ 40637 w 2756893"/>
              <a:gd name="connsiteY7" fmla="*/ 6858000 h 6858000"/>
              <a:gd name="connsiteX8" fmla="*/ 254139 w 2756893"/>
              <a:gd name="connsiteY8" fmla="*/ 6858000 h 6858000"/>
              <a:gd name="connsiteX9" fmla="*/ 365895 w 2756893"/>
              <a:gd name="connsiteY9" fmla="*/ 6780599 h 6858000"/>
              <a:gd name="connsiteX10" fmla="*/ 882543 w 2756893"/>
              <a:gd name="connsiteY10" fmla="*/ 6374814 h 6858000"/>
              <a:gd name="connsiteX11" fmla="*/ 2756893 w 2756893"/>
              <a:gd name="connsiteY11" fmla="*/ 3621656 h 6858000"/>
              <a:gd name="connsiteX12" fmla="*/ 1155994 w 2756893"/>
              <a:gd name="connsiteY12"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6893" h="6858000">
                <a:moveTo>
                  <a:pt x="1133870" y="0"/>
                </a:moveTo>
                <a:lnTo>
                  <a:pt x="898082" y="0"/>
                </a:lnTo>
                <a:lnTo>
                  <a:pt x="920668" y="14997"/>
                </a:lnTo>
                <a:cubicBezTo>
                  <a:pt x="1969257" y="754641"/>
                  <a:pt x="2554961" y="2093192"/>
                  <a:pt x="2554961" y="3621656"/>
                </a:cubicBezTo>
                <a:cubicBezTo>
                  <a:pt x="2554961" y="4969131"/>
                  <a:pt x="1606863" y="5602839"/>
                  <a:pt x="641513" y="6374814"/>
                </a:cubicBezTo>
                <a:cubicBezTo>
                  <a:pt x="465717" y="6515397"/>
                  <a:pt x="291531" y="6653108"/>
                  <a:pt x="114086" y="6780599"/>
                </a:cubicBezTo>
                <a:lnTo>
                  <a:pt x="0" y="6858000"/>
                </a:lnTo>
                <a:lnTo>
                  <a:pt x="40637" y="6858000"/>
                </a:lnTo>
                <a:lnTo>
                  <a:pt x="254139" y="6858000"/>
                </a:lnTo>
                <a:lnTo>
                  <a:pt x="365895" y="6780599"/>
                </a:lnTo>
                <a:cubicBezTo>
                  <a:pt x="539713" y="6653108"/>
                  <a:pt x="710340" y="6515397"/>
                  <a:pt x="882543" y="6374814"/>
                </a:cubicBezTo>
                <a:cubicBezTo>
                  <a:pt x="1828168" y="5602839"/>
                  <a:pt x="2756893" y="4969131"/>
                  <a:pt x="2756893" y="3621656"/>
                </a:cubicBezTo>
                <a:cubicBezTo>
                  <a:pt x="2756893" y="2093192"/>
                  <a:pt x="2183157" y="754641"/>
                  <a:pt x="1155994"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TekstSylinder 3">
            <a:extLst>
              <a:ext uri="{FF2B5EF4-FFF2-40B4-BE49-F238E27FC236}">
                <a16:creationId xmlns:a16="http://schemas.microsoft.com/office/drawing/2014/main" id="{18203C1B-9BBE-94D6-A951-29FC95C6B165}"/>
              </a:ext>
            </a:extLst>
          </p:cNvPr>
          <p:cNvSpPr txBox="1"/>
          <p:nvPr/>
        </p:nvSpPr>
        <p:spPr>
          <a:xfrm>
            <a:off x="592931" y="1295400"/>
            <a:ext cx="7228267" cy="1107996"/>
          </a:xfrm>
          <a:prstGeom prst="rect">
            <a:avLst/>
          </a:prstGeom>
          <a:noFill/>
        </p:spPr>
        <p:txBody>
          <a:bodyPr wrap="square" rtlCol="0">
            <a:spAutoFit/>
          </a:bodyPr>
          <a:lstStyle/>
          <a:p>
            <a:r>
              <a:rPr lang="nb-NO" sz="6600" dirty="0">
                <a:latin typeface="ADLaM Display" panose="02010000000000000000" pitchFamily="2" charset="0"/>
                <a:ea typeface="ADLaM Display" panose="02010000000000000000" pitchFamily="2" charset="0"/>
                <a:cs typeface="ADLaM Display" panose="02010000000000000000" pitchFamily="2" charset="0"/>
              </a:rPr>
              <a:t>1. Bibelsamling</a:t>
            </a:r>
          </a:p>
        </p:txBody>
      </p:sp>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931" y="8429178"/>
            <a:ext cx="3180049" cy="11079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
        <p:nvSpPr>
          <p:cNvPr id="3" name="Snakkeboble: oval 2">
            <a:extLst>
              <a:ext uri="{FF2B5EF4-FFF2-40B4-BE49-F238E27FC236}">
                <a16:creationId xmlns:a16="http://schemas.microsoft.com/office/drawing/2014/main" id="{B1E616FC-2709-BEFF-4D46-47DCFAD21819}"/>
              </a:ext>
            </a:extLst>
          </p:cNvPr>
          <p:cNvSpPr/>
          <p:nvPr/>
        </p:nvSpPr>
        <p:spPr>
          <a:xfrm>
            <a:off x="8441531" y="1295400"/>
            <a:ext cx="5334000" cy="3810000"/>
          </a:xfrm>
          <a:prstGeom prst="wedgeEllipseCallout">
            <a:avLst>
              <a:gd name="adj1" fmla="val -74026"/>
              <a:gd name="adj2" fmla="val -1126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«Dit du går, vil jeg gå, og hvor du bor, vil jeg bo. Ditt folk er mitt folk, og din Gud er min Gud». </a:t>
            </a:r>
            <a:br>
              <a:rPr lang="nb-NO"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nb-NO"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Rut 1.16</a:t>
            </a:r>
            <a:endParaRPr lang="nb-NO" sz="2800"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descr="Nations across the Jordan. &lt;br/&gt;The small nations of Ammon, Moab, and Edom lay east of the Jordan River, and the people of these nations were distantly related to the Israelites. David eventually subjugated the Moabites and the Edomites (2 Samuel 8:2-14; 1 Chronicles 18:2-13), but many years later they regained their independence (2 Kings 1:1; 3; 8:20-22; 2 Chronicles 21:8-10). – Slide 4">
            <a:extLst>
              <a:ext uri="{FF2B5EF4-FFF2-40B4-BE49-F238E27FC236}">
                <a16:creationId xmlns:a16="http://schemas.microsoft.com/office/drawing/2014/main" id="{A98759FC-AA25-2806-6D05-67101425C420}"/>
              </a:ext>
            </a:extLst>
          </p:cNvPr>
          <p:cNvPicPr>
            <a:picLocks noChangeAspect="1"/>
          </p:cNvPicPr>
          <p:nvPr/>
        </p:nvPicPr>
        <p:blipFill rotWithShape="1">
          <a:blip r:embed="rId3">
            <a:extLst>
              <a:ext uri="{28A0092B-C50C-407E-A947-70E740481C1C}">
                <a14:useLocalDpi xmlns:a14="http://schemas.microsoft.com/office/drawing/2010/main" val="0"/>
              </a:ext>
            </a:extLst>
          </a:blip>
          <a:srcRect l="51667"/>
          <a:stretch/>
        </p:blipFill>
        <p:spPr bwMode="auto">
          <a:xfrm>
            <a:off x="1260" y="35858"/>
            <a:ext cx="6262544" cy="971774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401DC6814883FA4AB7C913B01D270B89" ma:contentTypeVersion="18" ma:contentTypeDescription="Opprett et nytt dokument." ma:contentTypeScope="" ma:versionID="ea0c6d36bf297af33e61ad7c3b8149f9">
  <xsd:schema xmlns:xsd="http://www.w3.org/2001/XMLSchema" xmlns:xs="http://www.w3.org/2001/XMLSchema" xmlns:p="http://schemas.microsoft.com/office/2006/metadata/properties" xmlns:ns3="56e74fc6-c14d-4ea4-a857-dc50e932d986" xmlns:ns4="68af189c-3573-45e5-b266-0d744b221b57" targetNamespace="http://schemas.microsoft.com/office/2006/metadata/properties" ma:root="true" ma:fieldsID="328f1de1ce8b650c77427bdeb38c3395" ns3:_="" ns4:_="">
    <xsd:import namespace="56e74fc6-c14d-4ea4-a857-dc50e932d986"/>
    <xsd:import namespace="68af189c-3573-45e5-b266-0d744b221b5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e74fc6-c14d-4ea4-a857-dc50e932d9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af189c-3573-45e5-b266-0d744b221b57" elementFormDefault="qualified">
    <xsd:import namespace="http://schemas.microsoft.com/office/2006/documentManagement/types"/>
    <xsd:import namespace="http://schemas.microsoft.com/office/infopath/2007/PartnerControls"/>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ingsdetaljer" ma:internalName="SharedWithDetails" ma:readOnly="true">
      <xsd:simpleType>
        <xsd:restriction base="dms:Note">
          <xsd:maxLength value="255"/>
        </xsd:restriction>
      </xsd:simpleType>
    </xsd:element>
    <xsd:element name="SharingHintHash" ma:index="18" nillable="true" ma:displayName="Hash for deling av tips"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56e74fc6-c14d-4ea4-a857-dc50e932d986" xsi:nil="true"/>
  </documentManagement>
</p:properties>
</file>

<file path=customXml/itemProps1.xml><?xml version="1.0" encoding="utf-8"?>
<ds:datastoreItem xmlns:ds="http://schemas.openxmlformats.org/officeDocument/2006/customXml" ds:itemID="{987808B1-DFFB-4810-BC85-1A5EC9369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e74fc6-c14d-4ea4-a857-dc50e932d986"/>
    <ds:schemaRef ds:uri="68af189c-3573-45e5-b266-0d744b221b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53D0A8-E4E4-4BA3-AF02-F978B83975B9}">
  <ds:schemaRefs>
    <ds:schemaRef ds:uri="http://schemas.microsoft.com/sharepoint/v3/contenttype/forms"/>
  </ds:schemaRefs>
</ds:datastoreItem>
</file>

<file path=customXml/itemProps3.xml><?xml version="1.0" encoding="utf-8"?>
<ds:datastoreItem xmlns:ds="http://schemas.openxmlformats.org/officeDocument/2006/customXml" ds:itemID="{B4A5CD6F-1B84-4C96-92C6-243FB64B4D33}">
  <ds:schemaRefs>
    <ds:schemaRef ds:uri="http://schemas.openxmlformats.org/package/2006/metadata/core-properties"/>
    <ds:schemaRef ds:uri="http://purl.org/dc/elements/1.1/"/>
    <ds:schemaRef ds:uri="68af189c-3573-45e5-b266-0d744b221b57"/>
    <ds:schemaRef ds:uri="http://www.w3.org/XML/1998/namespace"/>
    <ds:schemaRef ds:uri="http://schemas.microsoft.com/office/infopath/2007/PartnerControls"/>
    <ds:schemaRef ds:uri="http://schemas.microsoft.com/office/2006/documentManagement/types"/>
    <ds:schemaRef ds:uri="http://purl.org/dc/terms/"/>
    <ds:schemaRef ds:uri="56e74fc6-c14d-4ea4-a857-dc50e932d986"/>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166</TotalTime>
  <Words>375</Words>
  <Application>Microsoft Office PowerPoint</Application>
  <PresentationFormat>Egendefinert</PresentationFormat>
  <Paragraphs>35</Paragraphs>
  <Slides>11</Slides>
  <Notes>11</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11</vt:i4>
      </vt:variant>
    </vt:vector>
  </HeadingPairs>
  <TitlesOfParts>
    <vt:vector size="16" baseType="lpstr">
      <vt:lpstr>Meiryo</vt:lpstr>
      <vt:lpstr>ADLaM Display</vt:lpstr>
      <vt:lpstr>Arial</vt:lpstr>
      <vt:lpstr>Calibri</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cp:lastModifiedBy>Turid Slettebø</cp:lastModifiedBy>
  <cp:revision>2</cp:revision>
  <dcterms:created xsi:type="dcterms:W3CDTF">2006-08-16T00:00:00Z</dcterms:created>
  <dcterms:modified xsi:type="dcterms:W3CDTF">2024-04-15T10:56:40Z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0x010100401DC6814883FA4AB7C913B01D270B89</vt:lpwstr>
  </property>
</Properties>
</file>