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299" r:id="rId5"/>
    <p:sldId id="395" r:id="rId6"/>
    <p:sldId id="364" r:id="rId7"/>
    <p:sldId id="272" r:id="rId8"/>
    <p:sldId id="345" r:id="rId9"/>
    <p:sldId id="350" r:id="rId10"/>
    <p:sldId id="399" r:id="rId11"/>
    <p:sldId id="318" r:id="rId12"/>
    <p:sldId id="322" r:id="rId13"/>
    <p:sldId id="323" r:id="rId14"/>
    <p:sldId id="400" r:id="rId15"/>
    <p:sldId id="338" r:id="rId16"/>
    <p:sldId id="335" r:id="rId17"/>
    <p:sldId id="337" r:id="rId18"/>
    <p:sldId id="401" r:id="rId19"/>
    <p:sldId id="340" r:id="rId20"/>
    <p:sldId id="344" r:id="rId21"/>
    <p:sldId id="341" r:id="rId22"/>
    <p:sldId id="402" r:id="rId23"/>
    <p:sldId id="351" r:id="rId24"/>
    <p:sldId id="352" r:id="rId25"/>
    <p:sldId id="354" r:id="rId26"/>
    <p:sldId id="403" r:id="rId27"/>
    <p:sldId id="371" r:id="rId28"/>
    <p:sldId id="372" r:id="rId29"/>
    <p:sldId id="373" r:id="rId30"/>
    <p:sldId id="404" r:id="rId31"/>
    <p:sldId id="375" r:id="rId32"/>
    <p:sldId id="386" r:id="rId33"/>
    <p:sldId id="384" r:id="rId34"/>
    <p:sldId id="387" r:id="rId35"/>
    <p:sldId id="405" r:id="rId36"/>
    <p:sldId id="377" r:id="rId37"/>
    <p:sldId id="374" r:id="rId38"/>
    <p:sldId id="321" r:id="rId39"/>
    <p:sldId id="406" r:id="rId40"/>
    <p:sldId id="388" r:id="rId41"/>
    <p:sldId id="390" r:id="rId42"/>
    <p:sldId id="391" r:id="rId43"/>
    <p:sldId id="407" r:id="rId44"/>
    <p:sldId id="397" r:id="rId45"/>
    <p:sldId id="394" r:id="rId46"/>
    <p:sldId id="393" r:id="rId47"/>
    <p:sldId id="408" r:id="rId48"/>
    <p:sldId id="411" r:id="rId49"/>
    <p:sldId id="412" r:id="rId5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85BA5"/>
    <a:srgbClr val="4878D6"/>
    <a:srgbClr val="318C5F"/>
    <a:srgbClr val="51B575"/>
    <a:srgbClr val="239E6B"/>
    <a:srgbClr val="5CAA7F"/>
    <a:srgbClr val="5C88DA"/>
    <a:srgbClr val="5376D2"/>
    <a:srgbClr val="3B5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965DE55-4977-DC45-A0A9-479C38E029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228048-E4EB-C547-8035-FE2A6C563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BE041-1F04-2E4B-96AD-F5D13E07A345}" type="datetimeFigureOut">
              <a:rPr lang="nb-NO" smtClean="0"/>
              <a:t>16.06.2021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14983B0-6557-C341-9167-076DDD571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2CF02C-B5B2-FD41-9797-C4BD3444F2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43D7-33EB-C94D-B629-365C042CDF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09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FC01D-8DB6-5147-91ED-71C8253B5101}" type="datetimeFigureOut">
              <a:rPr lang="nb-NO" smtClean="0"/>
              <a:t>16.06.2021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EF97-C7EB-2043-99F9-FF2814ADFE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37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Indonesia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29D20-1073-9F49-BB23-AE02FCA653D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898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elfenbenkysten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9BC7-329E-4756-A559-BBDA3DF5F97F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28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EF97-C7EB-2043-99F9-FF2814ADFE3B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513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EF97-C7EB-2043-99F9-FF2814ADFE3B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26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Bilde: Marius Bergersen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9BC7-329E-4756-A559-BBDA3DF5F97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874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Mongolia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9BC7-329E-4756-A559-BBDA3DF5F97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770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Mongolia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9BC7-329E-4756-A559-BBDA3DF5F97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33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Monglia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9BC7-329E-4756-A559-BBDA3DF5F97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29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 </a:t>
            </a:r>
            <a:r>
              <a:rPr lang="nb-NO" dirty="0" err="1"/>
              <a:t>marius</a:t>
            </a:r>
            <a:r>
              <a:rPr lang="nb-NO" dirty="0"/>
              <a:t> </a:t>
            </a:r>
            <a:r>
              <a:rPr lang="nb-NO" dirty="0" err="1"/>
              <a:t>bergersen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9BC7-329E-4756-A559-BBDA3DF5F97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55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Peru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9BC7-329E-4756-A559-BBDA3DF5F97F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47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bolivia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9BC7-329E-4756-A559-BBDA3DF5F97F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50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Peru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9BC7-329E-4756-A559-BBDA3DF5F97F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20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16.06.2021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1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16.06.2021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53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16.06.2021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716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16.06.2021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20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16.06.2021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69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921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98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795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41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866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04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16.06.2021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883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16.06.2021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889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608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372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537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033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469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44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640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06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84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944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276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16.06.2021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37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11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05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16.06.2021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10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16.06.2021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9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1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62" r:id="rId6"/>
    <p:sldLayoutId id="2147483684" r:id="rId7"/>
    <p:sldLayoutId id="2147483663" r:id="rId8"/>
    <p:sldLayoutId id="2147483664" r:id="rId9"/>
    <p:sldLayoutId id="2147483652" r:id="rId10"/>
    <p:sldLayoutId id="2147483653" r:id="rId11"/>
    <p:sldLayoutId id="2147483654" r:id="rId12"/>
    <p:sldLayoutId id="2147483655" r:id="rId13"/>
    <p:sldLayoutId id="2147483665" r:id="rId14"/>
    <p:sldLayoutId id="2147483676" r:id="rId15"/>
    <p:sldLayoutId id="2147483686" r:id="rId16"/>
    <p:sldLayoutId id="2147483685" r:id="rId17"/>
    <p:sldLayoutId id="2147483679" r:id="rId18"/>
    <p:sldLayoutId id="2147483680" r:id="rId19"/>
    <p:sldLayoutId id="2147483682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068" userDrawn="1">
          <p15:clr>
            <a:srgbClr val="F26B43"/>
          </p15:clr>
        </p15:guide>
        <p15:guide id="4" orient="horz" pos="1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norea.no/hva/prosjekter/arven-etter-adam" TargetMode="Externa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618DAA-1DEC-3444-9FBB-ED563925C3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Presentasjon av misjonsfeltene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7CEE32F-A354-3446-934E-086ABD6D26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73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29A9C9AC-C8D7-41B2-B746-EAB3E5603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F08F6C9-4FD7-4645-BACA-B768142EC3B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Utdanne kristne ledere i Mongolia.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Styrke og støtte den mongolske kirken.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Øke rettigheter og livskvaliteten til barn med funksjonsnedsettelse.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Øke livskvaliteten til barn og ungdom gjennom diakonale kurs om bla økonomi og rusmisbruk i familien. </a:t>
            </a:r>
          </a:p>
        </p:txBody>
      </p:sp>
      <p:pic>
        <p:nvPicPr>
          <p:cNvPr id="12290" name="Picture 2" descr="smiling girl wearing pink dress">
            <a:extLst>
              <a:ext uri="{FF2B5EF4-FFF2-40B4-BE49-F238E27FC236}">
                <a16:creationId xmlns:a16="http://schemas.microsoft.com/office/drawing/2014/main" id="{B995DA35-FE43-4F0B-ACA1-E041BD0A8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0"/>
          </a:effectLst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215B1F76-46CB-44DB-9AC6-62985F39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A29B0E48-1EE7-4689-B58A-3C2A6909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48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700D8D3-DDDB-42D1-90DA-990B98742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for prosjektet som arbeider med barn med funksjonsnedsettelse.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b-NO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for d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unådde folkegruppen Misjonssambandet driver arbeid blant.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for s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amarbeidskirken i Mongolia, at de holder fast på Bibelens autoritet og at det også vokser frem nye ledere kirken.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b-NO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Guds ord fortsatt spres og at flere blir kjent med Jesus.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b-NO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glede, styrke og visdom for Misjonssambandets uts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endinger i Mongolia.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194AC08-96E8-4C98-8B41-FE82274A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72C87A2-61F9-4BF2-9735-4DE69988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F48CC22-CB41-4285-8F10-5EA01403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8310A0E-4874-4010-ABDE-46B0D58E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86115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ople on street during daytime">
            <a:extLst>
              <a:ext uri="{FF2B5EF4-FFF2-40B4-BE49-F238E27FC236}">
                <a16:creationId xmlns:a16="http://schemas.microsoft.com/office/drawing/2014/main" id="{B5D811ED-5869-451D-BDC4-E3E24EA17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825625"/>
            <a:ext cx="9843932" cy="430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Date Placeholder 4">
            <a:extLst>
              <a:ext uri="{FF2B5EF4-FFF2-40B4-BE49-F238E27FC236}">
                <a16:creationId xmlns:a16="http://schemas.microsoft.com/office/drawing/2014/main" id="{BF5AB95C-3AC1-4E72-BB4C-25AC4A91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82AA20-2EC2-ED46-9CC0-25ED01A30C0A}" type="datetime1">
              <a:rPr lang="nb-NO" smtClean="0"/>
              <a:pPr>
                <a:spcAft>
                  <a:spcPts val="600"/>
                </a:spcAft>
              </a:pPr>
              <a:t>16.06.2021</a:t>
            </a:fld>
            <a:endParaRPr lang="nb-NO"/>
          </a:p>
        </p:txBody>
      </p:sp>
      <p:sp>
        <p:nvSpPr>
          <p:cNvPr id="135" name="Footer Placeholder 3">
            <a:extLst>
              <a:ext uri="{FF2B5EF4-FFF2-40B4-BE49-F238E27FC236}">
                <a16:creationId xmlns:a16="http://schemas.microsoft.com/office/drawing/2014/main" id="{FC0F249C-1692-462C-8BE4-99AFCEB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37" name="Slide Number Placeholder 4">
            <a:extLst>
              <a:ext uri="{FF2B5EF4-FFF2-40B4-BE49-F238E27FC236}">
                <a16:creationId xmlns:a16="http://schemas.microsoft.com/office/drawing/2014/main" id="{E202F279-8165-4CA9-94B3-8CC56C3C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13</a:t>
            </a:fld>
            <a:endParaRPr lang="nb-NO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B901DDA0-6982-4925-9900-A472A704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kern="1200"/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239424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EF6905EB-772C-4798-AEF0-C6B3AA55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EEA3759-65E3-4CC0-8B67-24E8966AB8CF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/>
              <a:t>126 </a:t>
            </a:r>
            <a:r>
              <a:rPr lang="nb-NO" sz="2600" dirty="0" err="1"/>
              <a:t>mill</a:t>
            </a:r>
            <a:r>
              <a:rPr lang="nb-NO" sz="2600" dirty="0"/>
              <a:t> innbyggere, men tallet har gått ned hvert år </a:t>
            </a:r>
            <a:r>
              <a:rPr lang="nb-NO" sz="2600" dirty="0" err="1"/>
              <a:t>pga</a:t>
            </a:r>
            <a:r>
              <a:rPr lang="nb-NO" sz="2600" dirty="0"/>
              <a:t> lav fødselsrate og lite innvandring.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/>
              <a:t>Japan er et etnisk og språklig homogent land.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/>
              <a:t>Det er over en halv million japanere som lever som hikikomori (definisjon på personer som aldri forlater rommet sitt og lever helt alene)</a:t>
            </a:r>
            <a:r>
              <a:rPr lang="nb-NO" sz="2600" i="1" dirty="0"/>
              <a:t>.</a:t>
            </a:r>
          </a:p>
        </p:txBody>
      </p:sp>
      <p:pic>
        <p:nvPicPr>
          <p:cNvPr id="3074" name="Picture 2" descr="photo of mountain peak">
            <a:extLst>
              <a:ext uri="{FF2B5EF4-FFF2-40B4-BE49-F238E27FC236}">
                <a16:creationId xmlns:a16="http://schemas.microsoft.com/office/drawing/2014/main" id="{DCAE4215-645F-4C7B-A3BD-ED372E657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D656E6A5-2061-41B3-B578-8C6EA22F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042ECBAC-A0D4-4094-8B35-04877239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73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5160F22-D42B-4A08-9DB8-F5EDF019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D6938BF-5D4C-4F28-BE95-F0F1D6CBA200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/>
              <a:t>Formidle kristen nestekjærlighet i Japan.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/>
              <a:t>Fortelle om Jesus i Japan.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/>
              <a:t>Kristent mediearbeid.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/>
              <a:t>Utdanne kristne ledere.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/>
              <a:t>Arbeid for barn og ungdom: leir, søndagsskole og studentarbeid.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610E6C-ED12-481E-8FA1-BA73E8617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434763-1083-4256-BD9A-CD72E236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339D45B-2DE0-4162-AB6D-33BD5192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0596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9AA2A1A-756B-49A5-BF25-C55B06596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 om at Jesus må bli kjent i Japan og at japanerne ser at de er elsket med en ubetinget kjærlighet. </a:t>
            </a:r>
          </a:p>
          <a:p>
            <a:r>
              <a:rPr lang="nb-NO" dirty="0"/>
              <a:t>Be for alle lokale og nasjonale kristne og at de må formidle videre Guds kjærlighet. </a:t>
            </a:r>
          </a:p>
          <a:p>
            <a:r>
              <a:rPr lang="nb-NO" dirty="0"/>
              <a:t>Be for mediearbeidet i Japan. </a:t>
            </a:r>
          </a:p>
          <a:p>
            <a:r>
              <a:rPr lang="nb-NO" dirty="0"/>
              <a:t>Be for utdanning av kristne ledere og for alt arbeidet som drives i samarbeid med kirken. </a:t>
            </a:r>
          </a:p>
          <a:p>
            <a:r>
              <a:rPr lang="nb-NO" dirty="0"/>
              <a:t>Be om styrke og visdom for Misjonssambandets utsendinger.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78866C-873C-4A0C-8DE5-F77C5223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9CE9A5-3FFA-45BC-9355-CACB6607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110638-A308-44EC-9FC4-CAE7B42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158A58B6-385F-458C-87FE-48DDF8CE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346700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y in traditional costume in shallow focus photography">
            <a:extLst>
              <a:ext uri="{FF2B5EF4-FFF2-40B4-BE49-F238E27FC236}">
                <a16:creationId xmlns:a16="http://schemas.microsoft.com/office/drawing/2014/main" id="{17E3A26D-3B6C-4F4C-8EDB-680C54B68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825625"/>
            <a:ext cx="9843932" cy="430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Date Placeholder 4">
            <a:extLst>
              <a:ext uri="{FF2B5EF4-FFF2-40B4-BE49-F238E27FC236}">
                <a16:creationId xmlns:a16="http://schemas.microsoft.com/office/drawing/2014/main" id="{3DE2B5CB-3D60-4DB2-B479-7C7A3185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82AA20-2EC2-ED46-9CC0-25ED01A30C0A}" type="datetime1">
              <a:rPr lang="nb-NO" smtClean="0"/>
              <a:pPr>
                <a:spcAft>
                  <a:spcPts val="600"/>
                </a:spcAft>
              </a:pPr>
              <a:t>16.06.2021</a:t>
            </a:fld>
            <a:endParaRPr lang="nb-NO"/>
          </a:p>
        </p:txBody>
      </p:sp>
      <p:sp>
        <p:nvSpPr>
          <p:cNvPr id="135" name="Footer Placeholder 3">
            <a:extLst>
              <a:ext uri="{FF2B5EF4-FFF2-40B4-BE49-F238E27FC236}">
                <a16:creationId xmlns:a16="http://schemas.microsoft.com/office/drawing/2014/main" id="{0EDD65A2-E30E-4641-8257-FFFC0427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37" name="Slide Number Placeholder 4">
            <a:extLst>
              <a:ext uri="{FF2B5EF4-FFF2-40B4-BE49-F238E27FC236}">
                <a16:creationId xmlns:a16="http://schemas.microsoft.com/office/drawing/2014/main" id="{12E46803-14DC-4DAB-B822-8CCA200C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17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97E312F-6B7A-41D9-A66D-971E3E45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kern="1200" spc="-300" dirty="0"/>
              <a:t>SØR-AMERIKA </a:t>
            </a:r>
            <a:br>
              <a:rPr lang="nb-NO" kern="1200" spc="-300" dirty="0"/>
            </a:br>
            <a:r>
              <a:rPr lang="en-US" dirty="0"/>
              <a:t>Bolivia </a:t>
            </a:r>
            <a:r>
              <a:rPr lang="en-US" dirty="0" err="1"/>
              <a:t>og</a:t>
            </a:r>
            <a:r>
              <a:rPr lang="en-US" dirty="0"/>
              <a:t> Peru</a:t>
            </a:r>
            <a:endParaRPr lang="nb-NO" kern="1200" spc="-300" dirty="0"/>
          </a:p>
        </p:txBody>
      </p:sp>
    </p:spTree>
    <p:extLst>
      <p:ext uri="{BB962C8B-B14F-4D97-AF65-F5344CB8AC3E}">
        <p14:creationId xmlns:p14="http://schemas.microsoft.com/office/powerpoint/2010/main" val="120859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05E73D63-65D9-429E-A423-3BD451DA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A36C529-9154-4DA2-A000-BC02BB1F8E97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/>
              <a:t>Store sosiale utfordringer i begge land som vold i hjemmet og seksuelt misbruk av barn og unge. Det er også høy arbeidsledighet og store problemer med rusmisbruk.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/>
              <a:t>Store forskjeller på fattig og rik.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/>
              <a:t>Mye religionsblanding. </a:t>
            </a:r>
          </a:p>
        </p:txBody>
      </p:sp>
      <p:pic>
        <p:nvPicPr>
          <p:cNvPr id="12290" name="Picture 2" descr="four running cable cars during daytime">
            <a:extLst>
              <a:ext uri="{FF2B5EF4-FFF2-40B4-BE49-F238E27FC236}">
                <a16:creationId xmlns:a16="http://schemas.microsoft.com/office/drawing/2014/main" id="{C620EF72-F83B-4EE2-BD2A-F064D0F9E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9A680297-50D3-4134-B227-18CAF564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F04AF0C2-0B56-43CA-A503-34D3DB0A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782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8A6645C4-BB48-4E33-B9F2-7F6037FD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  <a:br>
              <a:rPr lang="nb-NO" dirty="0"/>
            </a:b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5CE23D4-9FA6-4E8C-9FF3-22CB0B1F838F}"/>
              </a:ext>
            </a:extLst>
          </p:cNvPr>
          <p:cNvSpPr/>
          <p:nvPr/>
        </p:nvSpPr>
        <p:spPr>
          <a:xfrm>
            <a:off x="5604386" y="1437544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Fortelle om Jesus til barn og unge gjennom leir, søndagsskole og ungdomsarbeid.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Styrke utdanning blant kristne ledere gjennom bibelskole, veiledning og teologiutdannelse.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Støtte yrkesutdanning.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Kursing i hvordan bedre forhold i familien. </a:t>
            </a:r>
          </a:p>
        </p:txBody>
      </p:sp>
      <p:pic>
        <p:nvPicPr>
          <p:cNvPr id="9218" name="Picture 2" descr="two person carrying bags standing on gray concrete floor">
            <a:extLst>
              <a:ext uri="{FF2B5EF4-FFF2-40B4-BE49-F238E27FC236}">
                <a16:creationId xmlns:a16="http://schemas.microsoft.com/office/drawing/2014/main" id="{2F536055-3C95-4B0F-8426-3FD24AD26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86DCEDE8-13E7-4562-8EED-32296812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FF48CC85-DE27-413F-9510-38B168F8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70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9DD3B61-03CE-4426-80DF-CEB3ED502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nb-NO" sz="3200" dirty="0"/>
              <a:t>Be for misjonærene og for de norske barna, </a:t>
            </a:r>
            <a:r>
              <a:rPr lang="en-US" sz="3200" dirty="0"/>
              <a:t>​</a:t>
            </a:r>
            <a:r>
              <a:rPr lang="nb-NO" sz="3200" dirty="0"/>
              <a:t>om god helse og trivsel.</a:t>
            </a:r>
            <a:r>
              <a:rPr lang="en-US" sz="3200" dirty="0"/>
              <a:t>​</a:t>
            </a:r>
            <a:endParaRPr lang="nb-NO" sz="3200" dirty="0"/>
          </a:p>
          <a:p>
            <a:pPr algn="l" rtl="0" fontAlgn="base"/>
            <a:r>
              <a:rPr lang="nb-NO" sz="3200" dirty="0"/>
              <a:t>Be for de nasjonale kirkene</a:t>
            </a:r>
            <a:endParaRPr lang="en-US" sz="3200" dirty="0"/>
          </a:p>
          <a:p>
            <a:pPr algn="l" rtl="0" fontAlgn="base"/>
            <a:r>
              <a:rPr lang="nb-NO" sz="3200" dirty="0"/>
              <a:t>Takk for misjonskallet som vokser frem.</a:t>
            </a:r>
            <a:r>
              <a:rPr lang="en-US" sz="3200" dirty="0"/>
              <a:t>​</a:t>
            </a:r>
            <a:endParaRPr lang="nb-NO" sz="3200" dirty="0"/>
          </a:p>
          <a:p>
            <a:pPr algn="l" rtl="0" fontAlgn="base"/>
            <a:r>
              <a:rPr lang="nb-NO" sz="3200" dirty="0"/>
              <a:t>Be for familieprosjektene, om at de kan endre hverdagen til det bedre for mange barn og ekteskap. </a:t>
            </a:r>
            <a:r>
              <a:rPr lang="en-US" sz="3200" dirty="0"/>
              <a:t>​</a:t>
            </a:r>
          </a:p>
          <a:p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3BB619-EBCD-4608-9EC4-A7C37F6A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0D6DF19-8272-4F46-9617-E6140FBD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68BC079-E713-47A5-A196-0BAFFA29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20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78D19E5E-C370-4EAD-802E-678D63A0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306810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62AAE4-E76D-466C-B6B5-32655008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Visjon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97C88AD-E8EB-4A0B-A8EF-F2536F3E1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Misjonssambandet arbeider under visjonen «Verden for Kristus» og er opptatt av å formidle det kristne budskapet i ord og handling.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36DBEB5-381D-4CFD-856E-2AD5C0C8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937EF4-93C5-4B18-A19A-BBF2E446D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5092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ople walking during daytime">
            <a:extLst>
              <a:ext uri="{FF2B5EF4-FFF2-40B4-BE49-F238E27FC236}">
                <a16:creationId xmlns:a16="http://schemas.microsoft.com/office/drawing/2014/main" id="{2EDA151B-0EE7-4313-BE2D-9657995E1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825625"/>
            <a:ext cx="9843932" cy="430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Date Placeholder 4">
            <a:extLst>
              <a:ext uri="{FF2B5EF4-FFF2-40B4-BE49-F238E27FC236}">
                <a16:creationId xmlns:a16="http://schemas.microsoft.com/office/drawing/2014/main" id="{2566EA2B-03C6-4649-BF2B-9D4D2556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82AA20-2EC2-ED46-9CC0-25ED01A30C0A}" type="datetime1">
              <a:rPr lang="nb-NO" smtClean="0"/>
              <a:pPr>
                <a:spcAft>
                  <a:spcPts val="600"/>
                </a:spcAft>
              </a:pPr>
              <a:t>16.06.2021</a:t>
            </a:fld>
            <a:endParaRPr lang="nb-NO"/>
          </a:p>
        </p:txBody>
      </p:sp>
      <p:sp>
        <p:nvSpPr>
          <p:cNvPr id="135" name="Footer Placeholder 3">
            <a:extLst>
              <a:ext uri="{FF2B5EF4-FFF2-40B4-BE49-F238E27FC236}">
                <a16:creationId xmlns:a16="http://schemas.microsoft.com/office/drawing/2014/main" id="{BDC2DC4F-B0D1-4EB5-869F-C8C201C8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37" name="Slide Number Placeholder 4">
            <a:extLst>
              <a:ext uri="{FF2B5EF4-FFF2-40B4-BE49-F238E27FC236}">
                <a16:creationId xmlns:a16="http://schemas.microsoft.com/office/drawing/2014/main" id="{E3AAAD05-8177-40BD-877F-0F6DC17F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21</a:t>
            </a:fld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D10A410-F2EA-42C2-8712-78B828A6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kern="1200" spc="-300" dirty="0"/>
              <a:t>VEST-AFRIKA </a:t>
            </a:r>
            <a:br>
              <a:rPr lang="nb-NO" kern="1200" spc="-300" dirty="0"/>
            </a:br>
            <a:r>
              <a:rPr lang="en-US" dirty="0" err="1"/>
              <a:t>Elfenbenskysten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Mali</a:t>
            </a:r>
            <a:endParaRPr lang="nb-NO" kern="1200" spc="-300" dirty="0"/>
          </a:p>
        </p:txBody>
      </p:sp>
    </p:spTree>
    <p:extLst>
      <p:ext uri="{BB962C8B-B14F-4D97-AF65-F5344CB8AC3E}">
        <p14:creationId xmlns:p14="http://schemas.microsoft.com/office/powerpoint/2010/main" val="1259886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>
            <a:extLst>
              <a:ext uri="{FF2B5EF4-FFF2-40B4-BE49-F238E27FC236}">
                <a16:creationId xmlns:a16="http://schemas.microsoft.com/office/drawing/2014/main" id="{A296C550-73BD-4F3E-87B0-353B6434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D912F26-BBD4-419D-AD0E-0AC8A3C475B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/>
              <a:t>Landene har vært og er preget av uroligheter og konflikter.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/>
              <a:t>Mange som ikke har hørt om Jesus.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/>
              <a:t>En stor andel av befolkningen kan ikke lese eller skrive.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/>
              <a:t>Det er store problemer med fattigdom i landene. </a:t>
            </a:r>
          </a:p>
        </p:txBody>
      </p:sp>
      <p:pic>
        <p:nvPicPr>
          <p:cNvPr id="3078" name="Picture 6" descr="people walking on street">
            <a:extLst>
              <a:ext uri="{FF2B5EF4-FFF2-40B4-BE49-F238E27FC236}">
                <a16:creationId xmlns:a16="http://schemas.microsoft.com/office/drawing/2014/main" id="{96FC47FB-4B60-4365-A1BC-2A2F2B364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ooter Placeholder 4">
            <a:extLst>
              <a:ext uri="{FF2B5EF4-FFF2-40B4-BE49-F238E27FC236}">
                <a16:creationId xmlns:a16="http://schemas.microsoft.com/office/drawing/2014/main" id="{16BEE02A-4BB6-4FF6-8B11-C2A246F1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kern="1200">
                <a:latin typeface="+mn-lt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F5B38441-1550-4330-986F-17086111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765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E3C2ECA6-B1F2-4988-B10F-0025C259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  <a:br>
              <a:rPr lang="nb-NO" dirty="0"/>
            </a:br>
            <a:endParaRPr lang="en-U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F8C1766-1952-46E6-B4EF-FFE52FC2D84E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/>
              <a:t>Fortelle om Jesus til folkegrupper som ikke har hørt.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/>
              <a:t>Stort og spennende barne- og ungdomsarbeid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/>
              <a:t>Bedre livsvilkårene i landet gjennom lese- og skriveopplæring og jordbruksprosjekter. </a:t>
            </a:r>
          </a:p>
        </p:txBody>
      </p:sp>
      <p:pic>
        <p:nvPicPr>
          <p:cNvPr id="4098" name="Picture 2" descr="children sitting on chairs inside classroom">
            <a:extLst>
              <a:ext uri="{FF2B5EF4-FFF2-40B4-BE49-F238E27FC236}">
                <a16:creationId xmlns:a16="http://schemas.microsoft.com/office/drawing/2014/main" id="{6BF27FCF-DC15-44F7-B31D-DD7084660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163F5CA5-BBB1-4048-9EBF-B8E6AA6D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5188DF9D-E34E-435F-AF49-15FAE6DC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67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F488E1E-D84E-472C-9CF9-91B90C87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Gud skaper fred, forsoning og samhold i alle land i Vest-Afrika.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Jesus må bli kjent i folkegruppene 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Malinke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og 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Mahou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Gud gir misjonærene glede og fred i tjenesten, og verner dem fra frykt og all fare.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barna til misjonærene er trygge og trives.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2E7D953-5CC5-4407-B061-F5A4889A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59B7D4D-9E9C-4FE0-B52B-BCC37346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B14717-813E-48C4-B704-AFFB1414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24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BAE7E96A-853B-40E4-92F7-E2CAA637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2884188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A28C2D9-4E01-414B-8C8B-335F5CE1B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825625"/>
            <a:ext cx="9843932" cy="430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Date Placeholder 4">
            <a:extLst>
              <a:ext uri="{FF2B5EF4-FFF2-40B4-BE49-F238E27FC236}">
                <a16:creationId xmlns:a16="http://schemas.microsoft.com/office/drawing/2014/main" id="{EBA7983E-964F-43B2-9726-A0CC88E0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82AA20-2EC2-ED46-9CC0-25ED01A30C0A}" type="datetime1">
              <a:rPr lang="nb-NO" smtClean="0"/>
              <a:pPr>
                <a:spcAft>
                  <a:spcPts val="600"/>
                </a:spcAft>
              </a:pPr>
              <a:t>16.06.2021</a:t>
            </a:fld>
            <a:endParaRPr lang="nb-NO"/>
          </a:p>
        </p:txBody>
      </p:sp>
      <p:sp>
        <p:nvSpPr>
          <p:cNvPr id="135" name="Footer Placeholder 3">
            <a:extLst>
              <a:ext uri="{FF2B5EF4-FFF2-40B4-BE49-F238E27FC236}">
                <a16:creationId xmlns:a16="http://schemas.microsoft.com/office/drawing/2014/main" id="{B024160B-502D-4360-9074-1076B878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37" name="Slide Number Placeholder 4">
            <a:extLst>
              <a:ext uri="{FF2B5EF4-FFF2-40B4-BE49-F238E27FC236}">
                <a16:creationId xmlns:a16="http://schemas.microsoft.com/office/drawing/2014/main" id="{855DE683-10B6-4F54-9B4E-C02F66F1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25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C519716-DA6C-4024-A063-91787E25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kern="1200" spc="-300" dirty="0"/>
              <a:t>STOR-KINA </a:t>
            </a:r>
            <a:br>
              <a:rPr lang="nb-NO" kern="1200" spc="-300" dirty="0"/>
            </a:br>
            <a:r>
              <a:rPr lang="nn-NO" dirty="0"/>
              <a:t>Kina, Hongkong, Macao og Taiwan </a:t>
            </a:r>
            <a:endParaRPr lang="nb-NO" kern="1200" spc="-300" dirty="0"/>
          </a:p>
        </p:txBody>
      </p:sp>
    </p:spTree>
    <p:extLst>
      <p:ext uri="{BB962C8B-B14F-4D97-AF65-F5344CB8AC3E}">
        <p14:creationId xmlns:p14="http://schemas.microsoft.com/office/powerpoint/2010/main" val="3171288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CB932D15-C85E-4A67-81BE-ED76F65C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E437C3-AD38-4269-B66F-4D973A3BE9BD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/>
              <a:t>Mange barn blir forlatt av foreldre som reiser til byene for å få jobb.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/>
              <a:t>Stort behov for teologisk utdannelse og kristne ledere.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/>
              <a:t>Mange som ikke har hørt om Jesus.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675F536-BE9A-4113-829D-6EB1C3DB0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4548AD9B-4683-424A-80F7-D0909A1C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491D839A-C17B-4302-BE04-65F25139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587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4E42CD7A-A0A9-44CE-AFC7-46C00A53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  <a:br>
              <a:rPr lang="nb-NO" dirty="0"/>
            </a:br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F75CFF1-5D5E-4EC9-BB24-1F6B220B1D99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Gjøre hverdagen bedre for sårbare barn gjennom kursing av foreldre og andre omsorgspersoner.</a:t>
            </a: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Støtte teologisk utdanning og kursing av kristne ledere. </a:t>
            </a: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Arbeide sammen med kirkene om å drive misjon i eget land og ellers i verden. I tillegg støtter vi misjon på en stor skole. </a:t>
            </a:r>
          </a:p>
        </p:txBody>
      </p:sp>
      <p:pic>
        <p:nvPicPr>
          <p:cNvPr id="11266" name="Picture 2" descr="Et bilde som inneholder himmel, vann, utendørs, lys&#10;&#10;Automatisk generert beskrivelse">
            <a:extLst>
              <a:ext uri="{FF2B5EF4-FFF2-40B4-BE49-F238E27FC236}">
                <a16:creationId xmlns:a16="http://schemas.microsoft.com/office/drawing/2014/main" id="{7C8A77E9-656B-4764-BFEB-4FE1EF259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2FFB7CE7-73C4-4BC8-A312-EF7D8736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F264BF64-5F36-4B48-89AA-1A5E091C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126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E9E37BB-C4C8-4E38-AAA9-03E16A23D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383838"/>
                </a:solidFill>
                <a:effectLst/>
                <a:latin typeface="WorkSans-Regular"/>
              </a:rPr>
              <a:t>Be om at Jesus må bli kjent i hele Stor-Kina og be om beskyttelse for dem som blir forfulgt for sin tro.  </a:t>
            </a:r>
            <a:r>
              <a:rPr lang="nb-NO" b="0" i="0" dirty="0">
                <a:solidFill>
                  <a:srgbClr val="383838"/>
                </a:solidFill>
                <a:effectLst/>
                <a:latin typeface="WorkSans-Regular"/>
              </a:rPr>
              <a:t>​</a:t>
            </a:r>
            <a:endParaRPr lang="nb-NO" b="0" i="0" dirty="0">
              <a:solidFill>
                <a:srgbClr val="383838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383838"/>
                </a:solidFill>
                <a:effectLst/>
                <a:latin typeface="WorkSans-Regular"/>
              </a:rPr>
              <a:t>Be for situasjonen i Hongkong, både den åndelige, politiske og økonomiske situasjonen.  </a:t>
            </a:r>
            <a:r>
              <a:rPr lang="nb-NO" b="0" i="0" dirty="0">
                <a:solidFill>
                  <a:srgbClr val="383838"/>
                </a:solidFill>
                <a:effectLst/>
                <a:latin typeface="WorkSans-Regular"/>
              </a:rPr>
              <a:t>​</a:t>
            </a:r>
            <a:endParaRPr lang="nb-NO" b="0" i="0" dirty="0">
              <a:solidFill>
                <a:srgbClr val="383838"/>
              </a:solidFill>
              <a:effectLst/>
              <a:latin typeface="Arial" panose="020B0604020202020204" pitchFamily="34" charset="0"/>
            </a:endParaRPr>
          </a:p>
          <a:p>
            <a:r>
              <a:rPr lang="nb-NO" dirty="0"/>
              <a:t>Be om at prosjektet for foreldre og barn kan gjøre livet bedre for familier i Kina. </a:t>
            </a:r>
          </a:p>
          <a:p>
            <a:r>
              <a:rPr lang="nb-NO" b="0" i="0" u="none" strike="noStrike" dirty="0">
                <a:solidFill>
                  <a:srgbClr val="383838"/>
                </a:solidFill>
                <a:effectLst/>
                <a:latin typeface="WorkSans-Regular"/>
              </a:rPr>
              <a:t>Be for utsendingene på feltet, be om visdom, beskyttelse og glede i hverdagen.   </a:t>
            </a:r>
            <a:endParaRPr lang="nb-NO" b="0" i="0" dirty="0">
              <a:solidFill>
                <a:srgbClr val="383838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25BBD6-3221-4286-8626-867D9253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566CD51-F249-403B-8B6B-56174D5D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C7AB4F0-E4D7-486C-AD10-C8F8846E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28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E4DEF3DF-349A-4979-AC0D-298E4429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1300986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62CB435-2B43-4511-A83F-67397BB95A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825625"/>
            <a:ext cx="9843932" cy="4309704"/>
          </a:xfrm>
          <a:prstGeom prst="rect">
            <a:avLst/>
          </a:prstGeom>
          <a:noFill/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4313FF9F-4F19-4A98-BE7E-A35E1624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82AA20-2EC2-ED46-9CC0-25ED01A30C0A}" type="datetime1">
              <a:rPr lang="nb-NO" smtClean="0"/>
              <a:pPr>
                <a:spcAft>
                  <a:spcPts val="600"/>
                </a:spcAft>
              </a:pPr>
              <a:t>16.06.2021</a:t>
            </a:fld>
            <a:endParaRPr lang="nb-NO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A638FD8-FDD8-426E-9E8B-D45CBF2D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EBFCECFC-FAFB-44E4-A363-4424D9E7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29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7A99DD0-3C6D-4752-B85B-17F00E5D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kern="1200" spc="-150" dirty="0"/>
              <a:t>ØST-AFRIKA</a:t>
            </a:r>
          </a:p>
        </p:txBody>
      </p:sp>
    </p:spTree>
    <p:extLst>
      <p:ext uri="{BB962C8B-B14F-4D97-AF65-F5344CB8AC3E}">
        <p14:creationId xmlns:p14="http://schemas.microsoft.com/office/powerpoint/2010/main" val="480872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D5C00E8-565B-4E78-B2C1-C35A8399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E437C3-AD38-4269-B66F-4D973A3BE9BD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Det finnes store helseutfordringer og mye fattigdom.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Jenter blir ofte nedprioritert </a:t>
            </a:r>
            <a:r>
              <a:rPr lang="nb-NO" sz="2800" dirty="0" err="1"/>
              <a:t>mtp</a:t>
            </a:r>
            <a:r>
              <a:rPr lang="nb-NO" sz="2800" dirty="0"/>
              <a:t> utdanning.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Mange har ikke hørt om Jesus. </a:t>
            </a:r>
          </a:p>
        </p:txBody>
      </p:sp>
      <p:pic>
        <p:nvPicPr>
          <p:cNvPr id="3074" name="Picture 2" descr="children playing on brown sand at daytime">
            <a:extLst>
              <a:ext uri="{FF2B5EF4-FFF2-40B4-BE49-F238E27FC236}">
                <a16:creationId xmlns:a16="http://schemas.microsoft.com/office/drawing/2014/main" id="{EC0D710A-ED26-4D7E-AA3A-E2409AB25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30717086-9018-4676-9292-77C65589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69FA93C6-D9B5-40F3-9331-FA47A9F4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258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115B6DC-5F47-4DE3-B5CB-BAFBFCAE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Norge er bærebjelken for misjon utenlands, men vi har også et stort misjonsarbeid i Norge. </a:t>
            </a:r>
          </a:p>
          <a:p>
            <a:r>
              <a:rPr lang="nb-NO" dirty="0"/>
              <a:t>Vi har arbeid i </a:t>
            </a:r>
            <a:r>
              <a:rPr lang="nb-NO" dirty="0" err="1"/>
              <a:t>ca</a:t>
            </a:r>
            <a:r>
              <a:rPr lang="nb-NO" dirty="0"/>
              <a:t> 15 land over hele verden. </a:t>
            </a:r>
          </a:p>
          <a:p>
            <a:r>
              <a:rPr lang="nb-NO" dirty="0"/>
              <a:t>I alle land vektlegger vi tett samarbeid med lokale myndigheter eller kirker for å sikre at arbeidet er lokalt forankret. </a:t>
            </a:r>
          </a:p>
          <a:p>
            <a:r>
              <a:rPr lang="nb-NO" dirty="0"/>
              <a:t>Misjonssambandet er opptatt av at alle skal få velge hva de vil tro på og arbeider for å fortelle om Jesus til folkegrupper som ikke har hørt om han. </a:t>
            </a:r>
          </a:p>
          <a:p>
            <a:r>
              <a:rPr lang="nb-NO" dirty="0"/>
              <a:t>Mange av bistandsprosjektene er Norad-støttet.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5641EA3E-3C47-4D59-92B2-BD8B10EC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17F88E4-B42F-5D46-99A8-2F4158DF6A77}" type="datetime1">
              <a:rPr lang="nb-NO" smtClean="0"/>
              <a:pPr>
                <a:spcAft>
                  <a:spcPts val="600"/>
                </a:spcAft>
              </a:pPr>
              <a:t>16.06.2021</a:t>
            </a:fld>
            <a:endParaRPr lang="nb-NO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6AFA9C37-4459-4851-94FC-CA72A628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8456A1A-80FE-46AE-8D96-987DFAB3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55147B32-4F92-4CDF-9BA5-31C2B6AE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411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A3ACE0-50CF-422B-B4C7-9A99E90F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  <a:br>
              <a:rPr lang="en-US" dirty="0"/>
            </a:b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Fortelle om Jesus til folk som ikke har hørt.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Styrke helsetilbudet, bla gjennom å øke kompetansen og kunnskapen i lokale helseinstitusjoner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Landsbyprosjekt som arbeider for å bedre forhold innen vann, helse og hygiene.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Arven etter Adam (se neste side) </a:t>
            </a:r>
          </a:p>
          <a:p>
            <a:pPr marL="228600">
              <a:lnSpc>
                <a:spcPct val="90000"/>
              </a:lnSpc>
              <a:spcAft>
                <a:spcPts val="800"/>
              </a:spcAft>
            </a:pPr>
            <a:endParaRPr lang="nb-NO" sz="2400" dirty="0"/>
          </a:p>
        </p:txBody>
      </p:sp>
      <p:pic>
        <p:nvPicPr>
          <p:cNvPr id="5" name="Bilde 4" descr="Et bilde som inneholder utendørs, gress, gruppe, personer&#10;&#10;Automatisk generert beskrivelse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5F76D4-4219-4C7A-A5AF-F542C9C7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81CA04-B46F-4814-ADEB-8D4BBCFB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528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604084"/>
            <a:ext cx="5073445" cy="5752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Arven etter Adam – en animasjonsserie for barn i Øst-Afrika. Dette er barn som aldri har hørt om Jesus.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</a:rPr>
              <a:t>Gjennom 26 episoder á 12 minutter gjenfortelles bibelhistorien på en ny og spennende måte. Første episode skildrer hvordan Gud skapte universet. Fortellerstil, hovedpersoner og kulisser er tilpasset målgruppen. 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</a:rPr>
              <a:t>Den første episoden er trolig ferdig sommeren 2021.</a:t>
            </a:r>
            <a:r>
              <a:rPr lang="nb-NO" sz="2400" dirty="0"/>
              <a:t>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Les mer om prosjektet her:  </a:t>
            </a:r>
            <a:r>
              <a:rPr lang="nb-NO" sz="2400" dirty="0">
                <a:hlinkClick r:id="rId2"/>
              </a:rPr>
              <a:t>Arven etter Adam (norea.no)</a:t>
            </a:r>
            <a:endParaRPr lang="nb-NO" sz="2400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i="1" dirty="0"/>
              <a:t>I samarbeid med </a:t>
            </a:r>
            <a:r>
              <a:rPr lang="nb-NO" sz="2400" i="1" dirty="0" err="1"/>
              <a:t>Norea</a:t>
            </a:r>
            <a:r>
              <a:rPr lang="nb-NO" sz="2400" i="1" dirty="0"/>
              <a:t> mediemisjon.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F32A11A-112D-44B9-B73E-9EC0CE06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CEC7E3F-B545-42E2-B97E-F1BF6A02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8111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84BC79D-7CA2-438B-8D82-BB5FE6017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Vær med å be for utsendingene på feltet, be om helse, krefter og visdom i hverdagen.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Be om at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bistandsprosjektene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vil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gjøre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livet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bedre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for folk i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landene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Takk og be for dem som har tatt imot Jesus, be om beskyttelse og styrke for dem som opplever forfølgelse.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Be for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medieprosjektet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Arven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etter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Adam.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om at Jesus skal bli kjent i alle folkegrupper i Øst-Afrika.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3C2C7D8-B26B-4F46-8C97-1EDAACCC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A1459FF-EA11-47F5-8249-B5A5E821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000419-BE60-471B-9C6D-B0F6A2E0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33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F97A74A-34DE-4609-8068-AAE0429F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2293414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oserer, smilende, gruppe, folkemengde&#10;&#10;Automatisk generert beskrivelse">
            <a:extLst>
              <a:ext uri="{FF2B5EF4-FFF2-40B4-BE49-F238E27FC236}">
                <a16:creationId xmlns:a16="http://schemas.microsoft.com/office/drawing/2014/main" id="{FF64A027-D90F-4E78-9172-86A9F52F22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825625"/>
            <a:ext cx="9843932" cy="4309704"/>
          </a:xfrm>
          <a:prstGeom prst="rect">
            <a:avLst/>
          </a:prstGeom>
          <a:noFill/>
        </p:spPr>
      </p:pic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2D60A4F0-5438-4E8D-80C8-20F449D9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382AA20-2EC2-ED46-9CC0-25ED01A30C0A}" type="datetime1">
              <a:rPr lang="nb-NO" smtClean="0"/>
              <a:pPr>
                <a:spcAft>
                  <a:spcPts val="600"/>
                </a:spcAft>
              </a:pPr>
              <a:t>16.06.2021</a:t>
            </a:fld>
            <a:endParaRPr lang="nb-NO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DAB3074-A259-4C13-964E-8E22F7C3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1ED42DBE-A168-4986-989D-A97E8F7C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34</a:t>
            </a:fld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1FAE07B-4DEE-4509-B46A-E18E7A6D3752}"/>
              </a:ext>
            </a:extLst>
          </p:cNvPr>
          <p:cNvSpPr txBox="1"/>
          <p:nvPr/>
        </p:nvSpPr>
        <p:spPr>
          <a:xfrm>
            <a:off x="838200" y="365125"/>
            <a:ext cx="984393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4400" kern="1200" spc="-150">
                <a:latin typeface="+mj-lt"/>
                <a:ea typeface="+mj-ea"/>
                <a:cs typeface="+mj-cs"/>
              </a:rPr>
              <a:t>ETIOPIA</a:t>
            </a:r>
          </a:p>
        </p:txBody>
      </p:sp>
    </p:spTree>
    <p:extLst>
      <p:ext uri="{BB962C8B-B14F-4D97-AF65-F5344CB8AC3E}">
        <p14:creationId xmlns:p14="http://schemas.microsoft.com/office/powerpoint/2010/main" val="122432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3EA31E9-502B-4CC1-9210-096193E0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22A51F0-CEED-4A9E-9942-A0144B861CA0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Etiopia har over 110 millioner innbyggere og det snakkes 85 forskjellige språk.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Det er fortsatt områder og folkegrupper som enda ikke har hørt evangeliet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NLM samarbeider tett med den nasjonale </a:t>
            </a:r>
            <a:r>
              <a:rPr lang="nb-NO" sz="2400" dirty="0" err="1"/>
              <a:t>Mekane</a:t>
            </a:r>
            <a:r>
              <a:rPr lang="nb-NO" sz="2400" dirty="0"/>
              <a:t> </a:t>
            </a:r>
            <a:r>
              <a:rPr lang="nb-NO" sz="2400" dirty="0" err="1"/>
              <a:t>Yesus</a:t>
            </a:r>
            <a:r>
              <a:rPr lang="nb-NO" sz="2400" dirty="0"/>
              <a:t>-kirken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Deler av landet er preget av mye fattigdom og nød. Lange tørkeperioder fører til store problemer. </a:t>
            </a:r>
          </a:p>
        </p:txBody>
      </p:sp>
      <p:pic>
        <p:nvPicPr>
          <p:cNvPr id="4" name="Bilde 3" descr="Et bilde som inneholder utendørs, person, by, bygning&#10;&#10;Automatisk generert beskrivelse">
            <a:extLst>
              <a:ext uri="{FF2B5EF4-FFF2-40B4-BE49-F238E27FC236}">
                <a16:creationId xmlns:a16="http://schemas.microsoft.com/office/drawing/2014/main" id="{AF2D1C3C-CBC1-42E5-A8BE-A9EF2BD602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CEC92D9-7C5E-45B8-AA77-7306C181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54E1EE9-C266-41FB-B029-1FA1B8BF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407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87B7555-C2CE-4381-B6A3-62EC8310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2698160-3B75-460F-8E49-3C0536DE3954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</a:rPr>
              <a:t>Gi evangeliet til unådde folkegrupper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altLang="nb-NO" sz="2400" dirty="0"/>
              <a:t>Utruste ledere og evangelister til misjon på tvers av språklige og kulturelle ulikheter</a:t>
            </a:r>
            <a:endParaRPr lang="nb-NO" sz="2400" b="0" i="0" dirty="0">
              <a:effectLst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</a:rPr>
              <a:t>Redusere dødelighet i forbindelse med fødsler.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</a:rPr>
              <a:t>Gi bedre utdanningsmuligheter for jenter og barn.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</a:rPr>
              <a:t>Styrke lokalsamfunn og gi bedre levevilkår i tørre områder.</a:t>
            </a:r>
          </a:p>
        </p:txBody>
      </p:sp>
      <p:pic>
        <p:nvPicPr>
          <p:cNvPr id="1026" name="Picture 2" descr="baby sleeping wrapped on the back of woman while sitting">
            <a:extLst>
              <a:ext uri="{FF2B5EF4-FFF2-40B4-BE49-F238E27FC236}">
                <a16:creationId xmlns:a16="http://schemas.microsoft.com/office/drawing/2014/main" id="{530F204E-ADD4-47BF-BA0A-B3CB447BE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BD28EF2F-1131-4A0E-9669-46299EB6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0AE85F83-8EBB-4643-ABC4-437F9C29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37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D13F9FF-9A8E-4011-B516-998A4EF37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 om at Jesus må bli kjent i hele Etiopia. </a:t>
            </a:r>
          </a:p>
          <a:p>
            <a:r>
              <a:rPr lang="nb-NO" dirty="0"/>
              <a:t>Be for bistandsprosjektene og at de må få stor betydning i de områdene de er. </a:t>
            </a:r>
          </a:p>
          <a:p>
            <a:r>
              <a:rPr lang="nb-NO" dirty="0"/>
              <a:t>Be om glede og visdom til alle nasjonale og lokale kristne ledere. </a:t>
            </a:r>
          </a:p>
          <a:p>
            <a:r>
              <a:rPr lang="nb-NO" dirty="0"/>
              <a:t>Be for alle utsendingene, be om glede og visdom i tjenesten. 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EFAF142-538A-4FB6-AE56-2111E8F0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F85E976-E05D-4A84-BB92-403944CB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47561D7-098F-4E44-91D1-2B641D66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37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D3620E2-C49C-477E-82E8-410A614D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1661344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64A027-D90F-4E78-9172-86A9F52F22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825625"/>
            <a:ext cx="9843932" cy="4309704"/>
          </a:xfrm>
          <a:prstGeom prst="rect">
            <a:avLst/>
          </a:prstGeom>
          <a:noFill/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79BAFEE-7559-4C40-A6EF-49A3B6E3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82AA20-2EC2-ED46-9CC0-25ED01A30C0A}" type="datetime1">
              <a:rPr lang="nb-NO" smtClean="0"/>
              <a:pPr>
                <a:spcAft>
                  <a:spcPts val="600"/>
                </a:spcAft>
              </a:pPr>
              <a:t>16.06.2021</a:t>
            </a:fld>
            <a:endParaRPr lang="nb-NO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E3AE08A2-799A-4F3F-B1E4-E581CAC0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B9D4FDC2-F001-46EC-91EE-8C9D53EE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38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475D47C2-5C33-407B-A98F-E4BF7986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kern="1200" spc="-150"/>
              <a:t>SENTRAL-ASIA</a:t>
            </a:r>
          </a:p>
        </p:txBody>
      </p:sp>
    </p:spTree>
    <p:extLst>
      <p:ext uri="{BB962C8B-B14F-4D97-AF65-F5344CB8AC3E}">
        <p14:creationId xmlns:p14="http://schemas.microsoft.com/office/powerpoint/2010/main" val="402115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>
            <a:extLst>
              <a:ext uri="{FF2B5EF4-FFF2-40B4-BE49-F238E27FC236}">
                <a16:creationId xmlns:a16="http://schemas.microsoft.com/office/drawing/2014/main" id="{2E205661-199C-416F-9A66-D151CDF6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0" name="Plassholder for innhold 19">
            <a:extLst>
              <a:ext uri="{FF2B5EF4-FFF2-40B4-BE49-F238E27FC236}">
                <a16:creationId xmlns:a16="http://schemas.microsoft.com/office/drawing/2014/main" id="{69E82518-392A-4FB0-87C5-E4E3B57D18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Sentral-Asia består av fem tidligere sovjetrepublikker: Kasakhstan, Usbekistan, Kirgisistan, Turkmenistan, Tadsjikistan</a:t>
            </a:r>
          </a:p>
          <a:p>
            <a:r>
              <a:rPr lang="nb-NO" dirty="0"/>
              <a:t> Området er historisk sett tett koblet sammen med sine nomadiske folkegrupper og handelsstrekningen silkeveien. </a:t>
            </a:r>
          </a:p>
          <a:p>
            <a:r>
              <a:rPr lang="nb-NO" dirty="0"/>
              <a:t>Sentral-Asia er stengt for misjon. På tross av kontroll og begrensninger i samfunnet opplever mange områder en stille vekkelse.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2" name="Plassholder for bilde 21">
            <a:extLst>
              <a:ext uri="{FF2B5EF4-FFF2-40B4-BE49-F238E27FC236}">
                <a16:creationId xmlns:a16="http://schemas.microsoft.com/office/drawing/2014/main" id="{A7366ECB-DA67-43BC-8312-B7DF1E56E4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51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92FB5D8-4392-415E-93C0-C5537067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rtl="0" fontAlgn="base"/>
            <a:endParaRPr lang="nb-NO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Utruste og støtte kristne ledere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b-NO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Styrke kvinners rettigheter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b-NO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Skape arbeidsplasser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b-NO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Trykking og distribusjon av Bibelen til en muslimsk folkegruppe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b-NO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Drive et skolesenter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AE6DC76-B6D4-4236-B76A-154AFF83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04B17EF-D6B0-4D46-94BC-72547DF2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841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lective photography of man pedaling wagon">
            <a:extLst>
              <a:ext uri="{FF2B5EF4-FFF2-40B4-BE49-F238E27FC236}">
                <a16:creationId xmlns:a16="http://schemas.microsoft.com/office/drawing/2014/main" id="{3611D2C2-1C01-4119-85BF-2417DE59F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825625"/>
            <a:ext cx="9843932" cy="430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889F7BFC-993D-45F0-A429-22AC2F90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382AA20-2EC2-ED46-9CC0-25ED01A30C0A}" type="datetime1">
              <a:rPr lang="nb-NO" smtClean="0"/>
              <a:pPr>
                <a:spcAft>
                  <a:spcPts val="600"/>
                </a:spcAft>
              </a:pPr>
              <a:t>16.06.2021</a:t>
            </a:fld>
            <a:endParaRPr lang="nb-NO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282B250C-FD9E-41F6-8DDA-1C08ACF4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DBEA888-7CFE-4FC5-A612-04C3C271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52C8431-1292-41EC-9B67-C0A41B9B2A09}"/>
              </a:ext>
            </a:extLst>
          </p:cNvPr>
          <p:cNvSpPr txBox="1"/>
          <p:nvPr/>
        </p:nvSpPr>
        <p:spPr>
          <a:xfrm>
            <a:off x="838200" y="365125"/>
            <a:ext cx="984393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4400" kern="1200" spc="-300" dirty="0">
                <a:latin typeface="+mj-lt"/>
                <a:ea typeface="+mj-ea"/>
                <a:cs typeface="+mj-cs"/>
              </a:rPr>
              <a:t>INDONESIA</a:t>
            </a:r>
          </a:p>
        </p:txBody>
      </p:sp>
    </p:spTree>
    <p:extLst>
      <p:ext uri="{BB962C8B-B14F-4D97-AF65-F5344CB8AC3E}">
        <p14:creationId xmlns:p14="http://schemas.microsoft.com/office/powerpoint/2010/main" val="421442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0807192-9E55-4BE0-B49F-413C8DE54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for d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kristne som lider, be om at de må bli styrket og beskyttet i troen.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for k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vinnene som blir undertrykket, be om at de må bli sett og respektert.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for d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istribusjonen av Bibelen til en 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unådd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folkegruppe.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om at Gud må sende flere arbeidere til Sentral-Asia. 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2ECAE3F-55C0-48C2-A765-BB4D9F24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4F19C9E-3E9A-4445-8467-1135BE91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52A06A8-19D7-4E81-A6FF-196AC489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41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EA35D17C-5B0F-413E-AC2E-963401FA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</a:t>
            </a:r>
          </a:p>
        </p:txBody>
      </p:sp>
    </p:spTree>
    <p:extLst>
      <p:ext uri="{BB962C8B-B14F-4D97-AF65-F5344CB8AC3E}">
        <p14:creationId xmlns:p14="http://schemas.microsoft.com/office/powerpoint/2010/main" val="2153838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jell, bakke, utendørs, natur&#10;&#10;Automatisk generert beskrivelse">
            <a:extLst>
              <a:ext uri="{FF2B5EF4-FFF2-40B4-BE49-F238E27FC236}">
                <a16:creationId xmlns:a16="http://schemas.microsoft.com/office/drawing/2014/main" id="{7C1FF899-E854-4CBA-B32B-A11B5EE81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825625"/>
            <a:ext cx="9843932" cy="4309704"/>
          </a:xfrm>
          <a:prstGeom prst="rect">
            <a:avLst/>
          </a:prstGeom>
          <a:noFill/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4E836A6C-37EC-484C-B116-AEAAA047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82AA20-2EC2-ED46-9CC0-25ED01A30C0A}" type="datetime1">
              <a:rPr lang="nb-NO" smtClean="0"/>
              <a:pPr>
                <a:spcAft>
                  <a:spcPts val="600"/>
                </a:spcAft>
              </a:pPr>
              <a:t>16.06.2021</a:t>
            </a:fld>
            <a:endParaRPr lang="nb-NO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F1384F8-815C-4379-8124-DF7D2A18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4BB2B25D-C041-46CB-B44B-92FDEEB6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42</a:t>
            </a:fld>
            <a:endParaRPr lang="nb-NO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B89BBE7-A88A-4F1D-9823-A8D21A2D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NORD-AFRIKA</a:t>
            </a:r>
          </a:p>
        </p:txBody>
      </p:sp>
    </p:spTree>
    <p:extLst>
      <p:ext uri="{BB962C8B-B14F-4D97-AF65-F5344CB8AC3E}">
        <p14:creationId xmlns:p14="http://schemas.microsoft.com/office/powerpoint/2010/main" val="891012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830AC8E-ACDC-409D-BA92-3917C87A2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400" dirty="0">
              <a:effectLst/>
            </a:endParaRPr>
          </a:p>
          <a:p>
            <a:pPr marL="45720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</a:rPr>
              <a:t>Består av Marokko, Algerie, Tunisia, Libya og Mauritania.​</a:t>
            </a: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2400" dirty="0">
              <a:effectLst/>
            </a:endParaRPr>
          </a:p>
          <a:p>
            <a:pPr marL="45720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</a:rPr>
              <a:t>Var et tidlig sentrum for kristendommen.​</a:t>
            </a: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2400" dirty="0">
              <a:effectLst/>
            </a:endParaRPr>
          </a:p>
          <a:p>
            <a:pPr marL="45720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</a:rPr>
              <a:t>Er stengt for tradisjonell misjonsvirksomhet, men tillater kristne fagfolk som kan være med og utvikle landene. </a:t>
            </a:r>
          </a:p>
          <a:p>
            <a:pPr lvl="1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400" b="1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45D8885-6D1D-4B1A-BD87-CC760A67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71F42BB-6F50-428F-BF04-C88EAEC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211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01774B-5426-4E88-BCF0-379DA28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Fortelle om Jesus til folk som ikke har hørt.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Være Jesu hender og føtter gjennom å være til stede i området.  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S</a:t>
            </a:r>
            <a:r>
              <a:rPr lang="nb-NO" sz="2800" dirty="0">
                <a:effectLst/>
              </a:rPr>
              <a:t>tøtte og utruste organisasjoner som vil bidra</a:t>
            </a:r>
            <a:r>
              <a:rPr lang="nb-NO" sz="2800" dirty="0"/>
              <a:t> til å løfte svake og marginaliserte grupper i</a:t>
            </a:r>
            <a:r>
              <a:rPr lang="nb-NO" sz="2800" dirty="0">
                <a:effectLst/>
              </a:rPr>
              <a:t> lokalsamfunnet. </a:t>
            </a:r>
          </a:p>
        </p:txBody>
      </p:sp>
      <p:pic>
        <p:nvPicPr>
          <p:cNvPr id="5" name="Bilde 4" descr="Et bilde som inneholder vei&#10;&#10;Automatisk generert beskrivelse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CB90C8-2BA3-458F-ACF8-402013C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DDEE4-12AF-4F11-ACD4-B684C3C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2539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7E63BFF-3689-4D0F-8BCD-E0C0AB65B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2002" cy="4309704"/>
          </a:xfrm>
        </p:spPr>
        <p:txBody>
          <a:bodyPr>
            <a:normAutofit fontScale="92500"/>
          </a:bodyPr>
          <a:lstStyle/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effectLst/>
              </a:rPr>
              <a:t>Be om gode relasjoner til mennesker​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effectLst/>
              </a:rPr>
              <a:t>Be om muligheter og visdom til å gripe an ulike situasjoner på en god måte. ​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effectLst/>
              </a:rPr>
              <a:t>Be for de lokale kristne – for enhet og forsoning. ​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effectLst/>
              </a:rPr>
              <a:t>Be for den politiske situasjonen for landet og om god økonomisk utvikling (arbeidsledigheten er skyhøy). ​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effectLst/>
              </a:rPr>
              <a:t>Be for prosjektene og om at det kan bety mye for området vi arbeider i. ​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effectLst/>
              </a:rPr>
              <a:t>Be om glede, styrke og beskyttelse for utsendingene.</a:t>
            </a:r>
          </a:p>
          <a:p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CA30542-EF3F-445D-818C-331CD414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6FF893A-6D99-4B00-8DB7-B5AA8A64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58222-CBEE-4EB9-AACD-E6D84E49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45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C2D9C5D-A0E3-4EAC-8F9D-5934B213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3999730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01774B-5426-4E88-BCF0-379DA28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Ønsker</a:t>
            </a:r>
            <a:r>
              <a:rPr lang="en-US" dirty="0"/>
              <a:t> du å </a:t>
            </a:r>
            <a:r>
              <a:rPr lang="en-US" dirty="0" err="1"/>
              <a:t>støtte</a:t>
            </a:r>
            <a:r>
              <a:rPr lang="en-US" dirty="0"/>
              <a:t> </a:t>
            </a:r>
            <a:r>
              <a:rPr lang="en-US" dirty="0" err="1"/>
              <a:t>arbeidet</a:t>
            </a:r>
            <a:r>
              <a:rPr lang="en-US" dirty="0"/>
              <a:t>?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l"/>
            <a:endParaRPr lang="nb-NO" sz="28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nb-NO" sz="33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Bli fast giver, gå til misjonssambandet.no/fastgiver</a:t>
            </a:r>
          </a:p>
          <a:p>
            <a:pPr algn="l"/>
            <a:endParaRPr lang="nb-NO" sz="33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/>
            <a:r>
              <a:rPr lang="nb-NO" sz="3300" dirty="0">
                <a:solidFill>
                  <a:srgbClr val="000000"/>
                </a:solidFill>
                <a:latin typeface="Segoe UI" panose="020B0502040204020203" pitchFamily="34" charset="0"/>
              </a:rPr>
              <a:t>G</a:t>
            </a:r>
            <a:r>
              <a:rPr lang="nb-NO" sz="33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 en gave: </a:t>
            </a:r>
          </a:p>
          <a:p>
            <a:pPr algn="l"/>
            <a:r>
              <a:rPr lang="nb-NO" sz="3300" dirty="0">
                <a:solidFill>
                  <a:srgbClr val="000000"/>
                </a:solidFill>
                <a:latin typeface="Segoe UI" panose="020B0502040204020203" pitchFamily="34" charset="0"/>
              </a:rPr>
              <a:t>k</a:t>
            </a:r>
            <a:r>
              <a:rPr lang="nb-NO" sz="33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ontonummer 8220.02.90131</a:t>
            </a:r>
          </a:p>
          <a:p>
            <a:pPr algn="l"/>
            <a:r>
              <a:rPr lang="nb-NO" sz="3300" dirty="0">
                <a:solidFill>
                  <a:srgbClr val="000000"/>
                </a:solidFill>
                <a:latin typeface="Segoe UI" panose="020B0502040204020203" pitchFamily="34" charset="0"/>
              </a:rPr>
              <a:t>eller V</a:t>
            </a:r>
            <a:r>
              <a:rPr lang="nb-NO" sz="33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ipps </a:t>
            </a:r>
            <a:r>
              <a:rPr lang="nb-NO" sz="3600" b="0" i="0" dirty="0">
                <a:effectLst/>
                <a:latin typeface="Segoe UI" panose="020B0502040204020203" pitchFamily="34" charset="0"/>
              </a:rPr>
              <a:t>11548</a:t>
            </a:r>
          </a:p>
          <a:p>
            <a:pPr algn="l"/>
            <a:endParaRPr lang="nb-NO" sz="2800" b="0" i="0" dirty="0">
              <a:effectLst/>
              <a:latin typeface="Segoe UI" panose="020B0502040204020203" pitchFamily="34" charset="0"/>
            </a:endParaRPr>
          </a:p>
          <a:p>
            <a:pPr algn="l"/>
            <a:endParaRPr lang="nb-NO" sz="28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nb-NO" sz="36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Takk for din gave!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CB90C8-2BA3-458F-ACF8-402013C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© Misjonssambandet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DDEE4-12AF-4F11-ACD4-B684C3C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383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7376093-F33C-4944-8C93-BF5540F0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47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3A666D2-2265-45A7-809B-7EB6E9890CF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731EFAA-5D72-4281-A3BC-682CE24C72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878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FB29E49-2A75-4A24-8C3A-52707D04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62E1C8A-00A8-4234-9E89-4D9EC66D590A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Indonesia har om lag 270 millioner innbyggere og består av 17 508 øyer. </a:t>
            </a:r>
          </a:p>
          <a:p>
            <a:pPr marL="3600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86% av befolkningen er muslimer og omtrent 155 millioner av innbyggerne har ikke hørt evangeliet om Jesus. </a:t>
            </a:r>
          </a:p>
          <a:p>
            <a:pPr marL="3600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Deler av landet bærer preg av dårlig kunnskap innen helse og ernæring. </a:t>
            </a:r>
          </a:p>
        </p:txBody>
      </p:sp>
      <p:pic>
        <p:nvPicPr>
          <p:cNvPr id="3" name="Bilde 2" descr="Et bilde som inneholder person, utendørs, barn, gjerde&#10;&#10;Automatisk generert beskrivelse">
            <a:extLst>
              <a:ext uri="{FF2B5EF4-FFF2-40B4-BE49-F238E27FC236}">
                <a16:creationId xmlns:a16="http://schemas.microsoft.com/office/drawing/2014/main" id="{1CDE62A1-4A50-4EDA-8932-3713215D0D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DB2B00C-F555-4561-947A-174A7249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0DCE8E-55B2-4911-AB80-D538033E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854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8FB5D550-0DDA-4D14-B1D6-54248DCB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32AF2BB-475F-485C-9926-D3BD544F19D0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Gi evangeliet til unådde folkegrupper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Styrke ulike typer kristne ledere gjennom utdanning, kurs og ressurser til bruk i arbeidet. 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Gi barn og unge bedre utdannelse og livsvilkår. 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Gi et verdig liv for psykisk syke. 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Styrke og bedre livsvilkår for lokalsamfunn. </a:t>
            </a:r>
          </a:p>
        </p:txBody>
      </p:sp>
      <p:pic>
        <p:nvPicPr>
          <p:cNvPr id="1028" name="Picture 4" descr="woman wears pink hijab">
            <a:extLst>
              <a:ext uri="{FF2B5EF4-FFF2-40B4-BE49-F238E27FC236}">
                <a16:creationId xmlns:a16="http://schemas.microsoft.com/office/drawing/2014/main" id="{AF9B9E78-442C-49D6-BC01-A7E0B99AA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7BCD2457-03AA-4CE3-9246-014690A0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9BD56A9D-2828-472E-93B5-435C27DA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5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C61F73E-53A9-4565-8C18-0DE2302E9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 om at Jesus må bli kjent i alle folkegrupper i Indonesia. </a:t>
            </a:r>
          </a:p>
          <a:p>
            <a:r>
              <a:rPr lang="nb-NO" dirty="0"/>
              <a:t>Be om at bistandsprosjektene må få stor betydning for folk i Indonesia. </a:t>
            </a:r>
          </a:p>
          <a:p>
            <a:r>
              <a:rPr lang="nb-NO" dirty="0"/>
              <a:t>Be for alle lokale og nasjonale kristne ledere, be om visdom og beskyttelse i arbeidet. </a:t>
            </a:r>
          </a:p>
          <a:p>
            <a:r>
              <a:rPr lang="nb-NO" dirty="0"/>
              <a:t>Be om glede og styrke for utsendingene. 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8ABB4D-E58E-408A-B1A2-0C11CF76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16.06.2021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E820AF0-1440-46F3-AF62-A74933EEA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6E71309-B232-4752-AA38-B83254C5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683A0F6B-C6F8-4681-8232-6211EC72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236570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ative American man standing while holding eagle">
            <a:extLst>
              <a:ext uri="{FF2B5EF4-FFF2-40B4-BE49-F238E27FC236}">
                <a16:creationId xmlns:a16="http://schemas.microsoft.com/office/drawing/2014/main" id="{65F1B412-4C65-4CA0-A8B9-C436D0421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825625"/>
            <a:ext cx="9843932" cy="430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Date Placeholder 4">
            <a:extLst>
              <a:ext uri="{FF2B5EF4-FFF2-40B4-BE49-F238E27FC236}">
                <a16:creationId xmlns:a16="http://schemas.microsoft.com/office/drawing/2014/main" id="{1EED988C-90A7-4801-B181-5CCCF5F2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82AA20-2EC2-ED46-9CC0-25ED01A30C0A}" type="datetime1">
              <a:rPr lang="nb-NO" smtClean="0"/>
              <a:pPr>
                <a:spcAft>
                  <a:spcPts val="600"/>
                </a:spcAft>
              </a:pPr>
              <a:t>16.06.2021</a:t>
            </a:fld>
            <a:endParaRPr lang="nb-NO"/>
          </a:p>
        </p:txBody>
      </p:sp>
      <p:sp>
        <p:nvSpPr>
          <p:cNvPr id="74" name="Footer Placeholder 3">
            <a:extLst>
              <a:ext uri="{FF2B5EF4-FFF2-40B4-BE49-F238E27FC236}">
                <a16:creationId xmlns:a16="http://schemas.microsoft.com/office/drawing/2014/main" id="{45CC31C8-133E-4267-825C-A0D6E706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FD6EDFB9-219B-402E-83D9-628403D2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0AA6A2E-36DB-4DFA-B1FC-91022F4A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kern="1200" spc="-300"/>
              <a:t>MONGOLIA</a:t>
            </a:r>
          </a:p>
        </p:txBody>
      </p:sp>
    </p:spTree>
    <p:extLst>
      <p:ext uri="{BB962C8B-B14F-4D97-AF65-F5344CB8AC3E}">
        <p14:creationId xmlns:p14="http://schemas.microsoft.com/office/powerpoint/2010/main" val="250364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C11CFD0-536D-4E13-BDEB-CC14ED78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9D918CC-6B4A-445F-ACF8-070868037D2D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Mongolia har </a:t>
            </a:r>
            <a:r>
              <a:rPr lang="nb-NO" sz="2800" dirty="0" err="1"/>
              <a:t>ca</a:t>
            </a:r>
            <a:r>
              <a:rPr lang="nb-NO" sz="2800" dirty="0"/>
              <a:t> 3 millioner innbyggere og er en av verdens største innlandsstater.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Grunnet høy urbanisering har landet stor arbeidsledighet.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Den mongolske kirken ble startet på 90-tallet og er fortsatt en ung kirke. </a:t>
            </a:r>
          </a:p>
        </p:txBody>
      </p:sp>
      <p:pic>
        <p:nvPicPr>
          <p:cNvPr id="11268" name="Picture 4" descr="three man standing on top of building during daytime">
            <a:extLst>
              <a:ext uri="{FF2B5EF4-FFF2-40B4-BE49-F238E27FC236}">
                <a16:creationId xmlns:a16="http://schemas.microsoft.com/office/drawing/2014/main" id="{3595122F-9755-4BA2-8A9D-EB4B8E7C9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E0572C36-43D4-4B2E-97C0-DE924320E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52471D6B-C417-4A3E-BD6C-2B13A058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230740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575AEC9965104DA9674792C167BF0D" ma:contentTypeVersion="12" ma:contentTypeDescription="Opprett et nytt dokument." ma:contentTypeScope="" ma:versionID="93329dcbbf9593629307c821af717287">
  <xsd:schema xmlns:xsd="http://www.w3.org/2001/XMLSchema" xmlns:xs="http://www.w3.org/2001/XMLSchema" xmlns:p="http://schemas.microsoft.com/office/2006/metadata/properties" xmlns:ns2="58c42578-0be4-4f8b-8137-6a65d469c8b7" targetNamespace="http://schemas.microsoft.com/office/2006/metadata/properties" ma:root="true" ma:fieldsID="dbe167032daa12c32e65dc7eafb3025f" ns2:_="">
    <xsd:import namespace="58c42578-0be4-4f8b-8137-6a65d469c8b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42578-0be4-4f8b-8137-6a65d469c8b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58c42578-0be4-4f8b-8137-6a65d469c8b7" xsi:nil="true"/>
    <MigrationWizId xmlns="58c42578-0be4-4f8b-8137-6a65d469c8b7" xsi:nil="true"/>
    <MigrationWizIdSecurityGroups xmlns="58c42578-0be4-4f8b-8137-6a65d469c8b7" xsi:nil="true"/>
    <MigrationWizIdDocumentLibraryPermissions xmlns="58c42578-0be4-4f8b-8137-6a65d469c8b7" xsi:nil="true"/>
    <MigrationWizIdPermissions xmlns="58c42578-0be4-4f8b-8137-6a65d469c8b7" xsi:nil="true"/>
  </documentManagement>
</p:properties>
</file>

<file path=customXml/itemProps1.xml><?xml version="1.0" encoding="utf-8"?>
<ds:datastoreItem xmlns:ds="http://schemas.openxmlformats.org/officeDocument/2006/customXml" ds:itemID="{233A1953-4C92-4F68-B240-F88990D776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8C3022-1E6B-47D8-BC63-E7F247C533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c42578-0be4-4f8b-8137-6a65d469c8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E528BC-57C2-47E8-BE97-D50F32265050}">
  <ds:schemaRefs>
    <ds:schemaRef ds:uri="http://schemas.microsoft.com/office/2006/metadata/properties"/>
    <ds:schemaRef ds:uri="http://schemas.microsoft.com/office/infopath/2007/PartnerControls"/>
    <ds:schemaRef ds:uri="58c42578-0be4-4f8b-8137-6a65d469c8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Misjonssambandet_misjonsfelt2021</Template>
  <TotalTime>3</TotalTime>
  <Words>1921</Words>
  <Application>Microsoft Office PowerPoint</Application>
  <PresentationFormat>Widescreen</PresentationFormat>
  <Paragraphs>307</Paragraphs>
  <Slides>46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46</vt:i4>
      </vt:variant>
    </vt:vector>
  </HeadingPairs>
  <TitlesOfParts>
    <vt:vector size="52" baseType="lpstr">
      <vt:lpstr>Arial</vt:lpstr>
      <vt:lpstr>Calibri</vt:lpstr>
      <vt:lpstr>Segoe UI</vt:lpstr>
      <vt:lpstr>WorkSans-Medium</vt:lpstr>
      <vt:lpstr>WorkSans-Regular</vt:lpstr>
      <vt:lpstr>Misjonssambandet</vt:lpstr>
      <vt:lpstr>Presentasjon av misjonsfeltene </vt:lpstr>
      <vt:lpstr>Visjon</vt:lpstr>
      <vt:lpstr>PowerPoint-presentasjon</vt:lpstr>
      <vt:lpstr>PowerPoint-presentasjon</vt:lpstr>
      <vt:lpstr>PowerPoint-presentasjon</vt:lpstr>
      <vt:lpstr>Dette støtter du</vt:lpstr>
      <vt:lpstr>Bønneemner </vt:lpstr>
      <vt:lpstr>MONGOLIA</vt:lpstr>
      <vt:lpstr>PowerPoint-presentasjon</vt:lpstr>
      <vt:lpstr>Dette støtter du </vt:lpstr>
      <vt:lpstr>Bønneemner </vt:lpstr>
      <vt:lpstr>JAPAN</vt:lpstr>
      <vt:lpstr>PowerPoint-presentasjon</vt:lpstr>
      <vt:lpstr>Dette støtter du </vt:lpstr>
      <vt:lpstr>Bønneemner </vt:lpstr>
      <vt:lpstr>SØR-AMERIKA  Bolivia og Peru</vt:lpstr>
      <vt:lpstr>PowerPoint-presentasjon</vt:lpstr>
      <vt:lpstr>Dette støtter du  </vt:lpstr>
      <vt:lpstr>Bønneemner </vt:lpstr>
      <vt:lpstr>VEST-AFRIKA  Elfenbenskysten og Mali</vt:lpstr>
      <vt:lpstr>PowerPoint-presentasjon</vt:lpstr>
      <vt:lpstr>Dette støtter du  </vt:lpstr>
      <vt:lpstr>Bønneemner </vt:lpstr>
      <vt:lpstr>STOR-KINA  Kina, Hongkong, Macao og Taiwan </vt:lpstr>
      <vt:lpstr>PowerPoint-presentasjon</vt:lpstr>
      <vt:lpstr>Dette støtter du  </vt:lpstr>
      <vt:lpstr>Bønneemner </vt:lpstr>
      <vt:lpstr>ØST-AFRIKA</vt:lpstr>
      <vt:lpstr>PowerPoint-presentasjon</vt:lpstr>
      <vt:lpstr>Dette støtter du  </vt:lpstr>
      <vt:lpstr>PowerPoint-presentasjon</vt:lpstr>
      <vt:lpstr>Bønneemner </vt:lpstr>
      <vt:lpstr>PowerPoint-presentasjon</vt:lpstr>
      <vt:lpstr>PowerPoint-presentasjon</vt:lpstr>
      <vt:lpstr>Dette støtter du </vt:lpstr>
      <vt:lpstr>Bønneemner </vt:lpstr>
      <vt:lpstr>SENTRAL-ASIA</vt:lpstr>
      <vt:lpstr>PowerPoint-presentasjon</vt:lpstr>
      <vt:lpstr>Dette støtter du </vt:lpstr>
      <vt:lpstr>Bønneemner</vt:lpstr>
      <vt:lpstr>NORD-AFRIKA</vt:lpstr>
      <vt:lpstr>PowerPoint-presentasjon</vt:lpstr>
      <vt:lpstr>Dette støtter du </vt:lpstr>
      <vt:lpstr>Bønneemner </vt:lpstr>
      <vt:lpstr>Ønsker du å støtte arbeidet?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av misjonsfeltene</dc:title>
  <dc:creator>Narve Nystøyl</dc:creator>
  <cp:lastModifiedBy>Narve Nystøyl</cp:lastModifiedBy>
  <cp:revision>3</cp:revision>
  <dcterms:created xsi:type="dcterms:W3CDTF">2021-06-16T13:35:58Z</dcterms:created>
  <dcterms:modified xsi:type="dcterms:W3CDTF">2021-06-16T13:39:40Z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0x010100DB575AEC9965104DA9674792C167BF0D</vt:lpwstr>
  </property>
</Properties>
</file>